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DB10F7-FE37-406E-BC86-4AE4FD58A7AD}" type="doc">
      <dgm:prSet loTypeId="urn:microsoft.com/office/officeart/2005/8/layout/orgChart1" loCatId="hierarchy" qsTypeId="urn:microsoft.com/office/officeart/2005/8/quickstyle/3d1" qsCatId="3D" csTypeId="urn:microsoft.com/office/officeart/2005/8/colors/accent1_2" csCatId="accent1" phldr="1"/>
      <dgm:spPr/>
      <dgm:t>
        <a:bodyPr/>
        <a:lstStyle/>
        <a:p>
          <a:endParaRPr lang="el-GR"/>
        </a:p>
      </dgm:t>
    </dgm:pt>
    <dgm:pt modelId="{0D43B3E7-2CBB-4D3C-BE6E-2C3D8A3301FC}">
      <dgm:prSet phldrT="[Κείμενο]"/>
      <dgm:spPr/>
      <dgm:t>
        <a:bodyPr/>
        <a:lstStyle/>
        <a:p>
          <a:r>
            <a:rPr lang="el-GR" dirty="0" smtClean="0"/>
            <a:t>Τρόποι που η βαρύτητα επηρεάζει την καθημερινότητα.</a:t>
          </a:r>
          <a:endParaRPr lang="el-GR" dirty="0"/>
        </a:p>
      </dgm:t>
    </dgm:pt>
    <dgm:pt modelId="{8B9E3A83-DB4C-4F18-A1B9-959A579F52A6}" type="parTrans" cxnId="{C33327CF-7F1B-46AC-9D95-37DB4FD113ED}">
      <dgm:prSet/>
      <dgm:spPr/>
      <dgm:t>
        <a:bodyPr/>
        <a:lstStyle/>
        <a:p>
          <a:endParaRPr lang="el-GR"/>
        </a:p>
      </dgm:t>
    </dgm:pt>
    <dgm:pt modelId="{FC699055-439B-4AA2-9080-0BAD0428D29C}" type="sibTrans" cxnId="{C33327CF-7F1B-46AC-9D95-37DB4FD113ED}">
      <dgm:prSet/>
      <dgm:spPr/>
      <dgm:t>
        <a:bodyPr/>
        <a:lstStyle/>
        <a:p>
          <a:endParaRPr lang="el-GR"/>
        </a:p>
      </dgm:t>
    </dgm:pt>
    <dgm:pt modelId="{66FAAC1C-8DE0-4BB0-B073-DE535F02D073}">
      <dgm:prSet phldrT="[Κείμενο]"/>
      <dgm:spPr/>
      <dgm:t>
        <a:bodyPr/>
        <a:lstStyle/>
        <a:p>
          <a:r>
            <a:rPr lang="el-GR" dirty="0" smtClean="0"/>
            <a:t>Χάρη στη βαρύτητα μπορούμε να περπατάμε στη ΓΗ.</a:t>
          </a:r>
          <a:endParaRPr lang="el-GR" dirty="0"/>
        </a:p>
      </dgm:t>
    </dgm:pt>
    <dgm:pt modelId="{4EC145BD-BC7B-41A9-92CC-F15BEC658E01}" type="parTrans" cxnId="{D659E787-4ACC-4A5E-AB04-68A86945316D}">
      <dgm:prSet/>
      <dgm:spPr/>
      <dgm:t>
        <a:bodyPr/>
        <a:lstStyle/>
        <a:p>
          <a:endParaRPr lang="el-GR"/>
        </a:p>
      </dgm:t>
    </dgm:pt>
    <dgm:pt modelId="{A2899F85-DE84-4567-AA3B-FC1A17F9329A}" type="sibTrans" cxnId="{D659E787-4ACC-4A5E-AB04-68A86945316D}">
      <dgm:prSet/>
      <dgm:spPr/>
      <dgm:t>
        <a:bodyPr/>
        <a:lstStyle/>
        <a:p>
          <a:endParaRPr lang="el-GR"/>
        </a:p>
      </dgm:t>
    </dgm:pt>
    <dgm:pt modelId="{58C430D1-26CE-477A-8421-5B43E59364F7}">
      <dgm:prSet phldrT="[Κείμενο]"/>
      <dgm:spPr/>
      <dgm:t>
        <a:bodyPr/>
        <a:lstStyle/>
        <a:p>
          <a:r>
            <a:rPr lang="el-GR" dirty="0" smtClean="0"/>
            <a:t>Η βαρύτητα επηρεάζει ακόμα και την πίεση που ασκείται στους μετωπικούς βρεγματικούς λοβούς του εγκεφάλου.</a:t>
          </a:r>
          <a:endParaRPr lang="el-GR" dirty="0"/>
        </a:p>
      </dgm:t>
    </dgm:pt>
    <dgm:pt modelId="{F20DD395-1F8C-4BA7-9621-07D775C0FB64}" type="parTrans" cxnId="{F6AAF267-F71D-47C5-9358-6ED5D5C67036}">
      <dgm:prSet/>
      <dgm:spPr/>
      <dgm:t>
        <a:bodyPr/>
        <a:lstStyle/>
        <a:p>
          <a:endParaRPr lang="el-GR"/>
        </a:p>
      </dgm:t>
    </dgm:pt>
    <dgm:pt modelId="{6AAB1A72-9D43-4ED5-AE69-5A61ED6AE875}" type="sibTrans" cxnId="{F6AAF267-F71D-47C5-9358-6ED5D5C67036}">
      <dgm:prSet/>
      <dgm:spPr/>
      <dgm:t>
        <a:bodyPr/>
        <a:lstStyle/>
        <a:p>
          <a:endParaRPr lang="el-GR"/>
        </a:p>
      </dgm:t>
    </dgm:pt>
    <dgm:pt modelId="{FFF202CC-A4E1-4BB9-AB86-7283C37EAC2F}">
      <dgm:prSet phldrT="[Κείμενο]"/>
      <dgm:spPr/>
      <dgm:t>
        <a:bodyPr/>
        <a:lstStyle/>
        <a:p>
          <a:r>
            <a:rPr lang="el-GR" dirty="0" smtClean="0"/>
            <a:t>Η λειτουργία των σύγχρονων μηχανών στηρίζεται στην βαρύτητα.</a:t>
          </a:r>
          <a:endParaRPr lang="el-GR" dirty="0"/>
        </a:p>
      </dgm:t>
    </dgm:pt>
    <dgm:pt modelId="{02106C37-06D0-4C78-8813-0709F3B85A5B}" type="parTrans" cxnId="{20EE46F1-2B00-4D9F-8B22-23C5CFC3F112}">
      <dgm:prSet/>
      <dgm:spPr/>
      <dgm:t>
        <a:bodyPr/>
        <a:lstStyle/>
        <a:p>
          <a:endParaRPr lang="el-GR"/>
        </a:p>
      </dgm:t>
    </dgm:pt>
    <dgm:pt modelId="{3358F632-5B9A-45EC-8091-DA32ED11FD91}" type="sibTrans" cxnId="{20EE46F1-2B00-4D9F-8B22-23C5CFC3F112}">
      <dgm:prSet/>
      <dgm:spPr/>
      <dgm:t>
        <a:bodyPr/>
        <a:lstStyle/>
        <a:p>
          <a:endParaRPr lang="el-GR"/>
        </a:p>
      </dgm:t>
    </dgm:pt>
    <dgm:pt modelId="{865D2BAB-6105-439F-93E5-3F6FF0F2949D}" type="pres">
      <dgm:prSet presAssocID="{EEDB10F7-FE37-406E-BC86-4AE4FD58A7AD}" presName="hierChild1" presStyleCnt="0">
        <dgm:presLayoutVars>
          <dgm:orgChart val="1"/>
          <dgm:chPref val="1"/>
          <dgm:dir/>
          <dgm:animOne val="branch"/>
          <dgm:animLvl val="lvl"/>
          <dgm:resizeHandles/>
        </dgm:presLayoutVars>
      </dgm:prSet>
      <dgm:spPr/>
    </dgm:pt>
    <dgm:pt modelId="{7DE3D9AE-8992-471D-8558-5BBAF4854ECC}" type="pres">
      <dgm:prSet presAssocID="{0D43B3E7-2CBB-4D3C-BE6E-2C3D8A3301FC}" presName="hierRoot1" presStyleCnt="0">
        <dgm:presLayoutVars>
          <dgm:hierBranch val="init"/>
        </dgm:presLayoutVars>
      </dgm:prSet>
      <dgm:spPr/>
    </dgm:pt>
    <dgm:pt modelId="{A86DF023-7B30-43D4-8EAC-EC8B9A36376E}" type="pres">
      <dgm:prSet presAssocID="{0D43B3E7-2CBB-4D3C-BE6E-2C3D8A3301FC}" presName="rootComposite1" presStyleCnt="0"/>
      <dgm:spPr/>
    </dgm:pt>
    <dgm:pt modelId="{7EBF8E1E-FC51-496C-8C59-39039B8A266B}" type="pres">
      <dgm:prSet presAssocID="{0D43B3E7-2CBB-4D3C-BE6E-2C3D8A3301FC}" presName="rootText1" presStyleLbl="node0" presStyleIdx="0" presStyleCnt="1">
        <dgm:presLayoutVars>
          <dgm:chPref val="3"/>
        </dgm:presLayoutVars>
      </dgm:prSet>
      <dgm:spPr/>
      <dgm:t>
        <a:bodyPr/>
        <a:lstStyle/>
        <a:p>
          <a:endParaRPr lang="el-GR"/>
        </a:p>
      </dgm:t>
    </dgm:pt>
    <dgm:pt modelId="{1EBE8581-57CC-4309-8150-E75943E96D22}" type="pres">
      <dgm:prSet presAssocID="{0D43B3E7-2CBB-4D3C-BE6E-2C3D8A3301FC}" presName="rootConnector1" presStyleLbl="node1" presStyleIdx="0" presStyleCnt="0"/>
      <dgm:spPr/>
    </dgm:pt>
    <dgm:pt modelId="{562329C9-69B9-490B-8B36-E0827FB6F849}" type="pres">
      <dgm:prSet presAssocID="{0D43B3E7-2CBB-4D3C-BE6E-2C3D8A3301FC}" presName="hierChild2" presStyleCnt="0"/>
      <dgm:spPr/>
    </dgm:pt>
    <dgm:pt modelId="{6489BDAE-8EA2-40B4-B90D-A3D7CAAE6C4B}" type="pres">
      <dgm:prSet presAssocID="{4EC145BD-BC7B-41A9-92CC-F15BEC658E01}" presName="Name37" presStyleLbl="parChTrans1D2" presStyleIdx="0" presStyleCnt="3"/>
      <dgm:spPr/>
    </dgm:pt>
    <dgm:pt modelId="{AD59991B-32A3-4822-AC8D-19859DC1F980}" type="pres">
      <dgm:prSet presAssocID="{66FAAC1C-8DE0-4BB0-B073-DE535F02D073}" presName="hierRoot2" presStyleCnt="0">
        <dgm:presLayoutVars>
          <dgm:hierBranch val="init"/>
        </dgm:presLayoutVars>
      </dgm:prSet>
      <dgm:spPr/>
    </dgm:pt>
    <dgm:pt modelId="{A7E9704B-B555-4773-898E-E99D0FFAC571}" type="pres">
      <dgm:prSet presAssocID="{66FAAC1C-8DE0-4BB0-B073-DE535F02D073}" presName="rootComposite" presStyleCnt="0"/>
      <dgm:spPr/>
    </dgm:pt>
    <dgm:pt modelId="{ACBA6C17-87EE-413B-B1A7-D8271905077C}" type="pres">
      <dgm:prSet presAssocID="{66FAAC1C-8DE0-4BB0-B073-DE535F02D073}" presName="rootText" presStyleLbl="node2" presStyleIdx="0" presStyleCnt="3">
        <dgm:presLayoutVars>
          <dgm:chPref val="3"/>
        </dgm:presLayoutVars>
      </dgm:prSet>
      <dgm:spPr/>
      <dgm:t>
        <a:bodyPr/>
        <a:lstStyle/>
        <a:p>
          <a:endParaRPr lang="el-GR"/>
        </a:p>
      </dgm:t>
    </dgm:pt>
    <dgm:pt modelId="{C4D3DFEE-D4EF-4F28-A893-AC33BAAD2DE6}" type="pres">
      <dgm:prSet presAssocID="{66FAAC1C-8DE0-4BB0-B073-DE535F02D073}" presName="rootConnector" presStyleLbl="node2" presStyleIdx="0" presStyleCnt="3"/>
      <dgm:spPr/>
    </dgm:pt>
    <dgm:pt modelId="{384EB9EF-343A-4419-8F10-0CE0BD25B5FD}" type="pres">
      <dgm:prSet presAssocID="{66FAAC1C-8DE0-4BB0-B073-DE535F02D073}" presName="hierChild4" presStyleCnt="0"/>
      <dgm:spPr/>
    </dgm:pt>
    <dgm:pt modelId="{4F7665C4-6606-4673-8E17-8B0436050835}" type="pres">
      <dgm:prSet presAssocID="{66FAAC1C-8DE0-4BB0-B073-DE535F02D073}" presName="hierChild5" presStyleCnt="0"/>
      <dgm:spPr/>
    </dgm:pt>
    <dgm:pt modelId="{CBA909B9-0CD8-4DEF-801A-858FF22C5961}" type="pres">
      <dgm:prSet presAssocID="{02106C37-06D0-4C78-8813-0709F3B85A5B}" presName="Name37" presStyleLbl="parChTrans1D2" presStyleIdx="1" presStyleCnt="3"/>
      <dgm:spPr/>
    </dgm:pt>
    <dgm:pt modelId="{3D3334FA-BC50-4143-9CF0-74AB7457B527}" type="pres">
      <dgm:prSet presAssocID="{FFF202CC-A4E1-4BB9-AB86-7283C37EAC2F}" presName="hierRoot2" presStyleCnt="0">
        <dgm:presLayoutVars>
          <dgm:hierBranch val="init"/>
        </dgm:presLayoutVars>
      </dgm:prSet>
      <dgm:spPr/>
    </dgm:pt>
    <dgm:pt modelId="{AB145670-5983-4350-8342-D9C17D1007A1}" type="pres">
      <dgm:prSet presAssocID="{FFF202CC-A4E1-4BB9-AB86-7283C37EAC2F}" presName="rootComposite" presStyleCnt="0"/>
      <dgm:spPr/>
    </dgm:pt>
    <dgm:pt modelId="{F68E046A-18B2-4F85-B3E2-C68E6050FA87}" type="pres">
      <dgm:prSet presAssocID="{FFF202CC-A4E1-4BB9-AB86-7283C37EAC2F}" presName="rootText" presStyleLbl="node2" presStyleIdx="1" presStyleCnt="3">
        <dgm:presLayoutVars>
          <dgm:chPref val="3"/>
        </dgm:presLayoutVars>
      </dgm:prSet>
      <dgm:spPr/>
      <dgm:t>
        <a:bodyPr/>
        <a:lstStyle/>
        <a:p>
          <a:endParaRPr lang="el-GR"/>
        </a:p>
      </dgm:t>
    </dgm:pt>
    <dgm:pt modelId="{E4DF2DB1-550F-440D-97D7-E6A3F9E67F90}" type="pres">
      <dgm:prSet presAssocID="{FFF202CC-A4E1-4BB9-AB86-7283C37EAC2F}" presName="rootConnector" presStyleLbl="node2" presStyleIdx="1" presStyleCnt="3"/>
      <dgm:spPr/>
    </dgm:pt>
    <dgm:pt modelId="{4ABE337A-0D1A-4793-B237-D310E9F8EB88}" type="pres">
      <dgm:prSet presAssocID="{FFF202CC-A4E1-4BB9-AB86-7283C37EAC2F}" presName="hierChild4" presStyleCnt="0"/>
      <dgm:spPr/>
    </dgm:pt>
    <dgm:pt modelId="{BF7B4680-F5C5-49AE-8B8C-5B8F12A518B8}" type="pres">
      <dgm:prSet presAssocID="{FFF202CC-A4E1-4BB9-AB86-7283C37EAC2F}" presName="hierChild5" presStyleCnt="0"/>
      <dgm:spPr/>
    </dgm:pt>
    <dgm:pt modelId="{125C5DB2-0EC6-478C-9A05-14EF45E1E205}" type="pres">
      <dgm:prSet presAssocID="{F20DD395-1F8C-4BA7-9621-07D775C0FB64}" presName="Name37" presStyleLbl="parChTrans1D2" presStyleIdx="2" presStyleCnt="3"/>
      <dgm:spPr/>
    </dgm:pt>
    <dgm:pt modelId="{7AA5C04F-3F24-4A71-9AD1-E98AD57941F4}" type="pres">
      <dgm:prSet presAssocID="{58C430D1-26CE-477A-8421-5B43E59364F7}" presName="hierRoot2" presStyleCnt="0">
        <dgm:presLayoutVars>
          <dgm:hierBranch val="init"/>
        </dgm:presLayoutVars>
      </dgm:prSet>
      <dgm:spPr/>
    </dgm:pt>
    <dgm:pt modelId="{C6F8ECD1-0990-4794-94A9-87823B304D92}" type="pres">
      <dgm:prSet presAssocID="{58C430D1-26CE-477A-8421-5B43E59364F7}" presName="rootComposite" presStyleCnt="0"/>
      <dgm:spPr/>
    </dgm:pt>
    <dgm:pt modelId="{72CBAFD2-AF50-4828-B71C-7CEEBEB06E00}" type="pres">
      <dgm:prSet presAssocID="{58C430D1-26CE-477A-8421-5B43E59364F7}" presName="rootText" presStyleLbl="node2" presStyleIdx="2" presStyleCnt="3">
        <dgm:presLayoutVars>
          <dgm:chPref val="3"/>
        </dgm:presLayoutVars>
      </dgm:prSet>
      <dgm:spPr/>
      <dgm:t>
        <a:bodyPr/>
        <a:lstStyle/>
        <a:p>
          <a:endParaRPr lang="el-GR"/>
        </a:p>
      </dgm:t>
    </dgm:pt>
    <dgm:pt modelId="{12F586DF-C1CA-4F03-9950-504AAC0D6146}" type="pres">
      <dgm:prSet presAssocID="{58C430D1-26CE-477A-8421-5B43E59364F7}" presName="rootConnector" presStyleLbl="node2" presStyleIdx="2" presStyleCnt="3"/>
      <dgm:spPr/>
    </dgm:pt>
    <dgm:pt modelId="{1FBECF90-E9A6-496E-9312-4F3AA148ADB1}" type="pres">
      <dgm:prSet presAssocID="{58C430D1-26CE-477A-8421-5B43E59364F7}" presName="hierChild4" presStyleCnt="0"/>
      <dgm:spPr/>
    </dgm:pt>
    <dgm:pt modelId="{C7A43F82-8A79-410D-B2DB-7B548380E4D4}" type="pres">
      <dgm:prSet presAssocID="{58C430D1-26CE-477A-8421-5B43E59364F7}" presName="hierChild5" presStyleCnt="0"/>
      <dgm:spPr/>
    </dgm:pt>
    <dgm:pt modelId="{15C9B509-D0C8-4F46-97DA-90060F9EDC60}" type="pres">
      <dgm:prSet presAssocID="{0D43B3E7-2CBB-4D3C-BE6E-2C3D8A3301FC}" presName="hierChild3" presStyleCnt="0"/>
      <dgm:spPr/>
    </dgm:pt>
  </dgm:ptLst>
  <dgm:cxnLst>
    <dgm:cxn modelId="{688A107A-A0FC-477F-8DA3-A55293D7B8E2}" type="presOf" srcId="{58C430D1-26CE-477A-8421-5B43E59364F7}" destId="{72CBAFD2-AF50-4828-B71C-7CEEBEB06E00}" srcOrd="0" destOrd="0" presId="urn:microsoft.com/office/officeart/2005/8/layout/orgChart1"/>
    <dgm:cxn modelId="{B809947C-17EA-428C-BD67-69FBDF0BBB39}" type="presOf" srcId="{FFF202CC-A4E1-4BB9-AB86-7283C37EAC2F}" destId="{E4DF2DB1-550F-440D-97D7-E6A3F9E67F90}" srcOrd="1" destOrd="0" presId="urn:microsoft.com/office/officeart/2005/8/layout/orgChart1"/>
    <dgm:cxn modelId="{A9BD3E8A-2D2F-4CE4-A632-66F6EED93123}" type="presOf" srcId="{66FAAC1C-8DE0-4BB0-B073-DE535F02D073}" destId="{ACBA6C17-87EE-413B-B1A7-D8271905077C}" srcOrd="0" destOrd="0" presId="urn:microsoft.com/office/officeart/2005/8/layout/orgChart1"/>
    <dgm:cxn modelId="{1A83BC5D-DAA2-44D5-9789-65A2B1B44EC6}" type="presOf" srcId="{02106C37-06D0-4C78-8813-0709F3B85A5B}" destId="{CBA909B9-0CD8-4DEF-801A-858FF22C5961}" srcOrd="0" destOrd="0" presId="urn:microsoft.com/office/officeart/2005/8/layout/orgChart1"/>
    <dgm:cxn modelId="{D659E787-4ACC-4A5E-AB04-68A86945316D}" srcId="{0D43B3E7-2CBB-4D3C-BE6E-2C3D8A3301FC}" destId="{66FAAC1C-8DE0-4BB0-B073-DE535F02D073}" srcOrd="0" destOrd="0" parTransId="{4EC145BD-BC7B-41A9-92CC-F15BEC658E01}" sibTransId="{A2899F85-DE84-4567-AA3B-FC1A17F9329A}"/>
    <dgm:cxn modelId="{3D61759B-520E-4C50-9C3F-1F158D126D9E}" type="presOf" srcId="{58C430D1-26CE-477A-8421-5B43E59364F7}" destId="{12F586DF-C1CA-4F03-9950-504AAC0D6146}" srcOrd="1" destOrd="0" presId="urn:microsoft.com/office/officeart/2005/8/layout/orgChart1"/>
    <dgm:cxn modelId="{1AC00575-7AC8-43C0-BBBB-B1B62373D995}" type="presOf" srcId="{FFF202CC-A4E1-4BB9-AB86-7283C37EAC2F}" destId="{F68E046A-18B2-4F85-B3E2-C68E6050FA87}" srcOrd="0" destOrd="0" presId="urn:microsoft.com/office/officeart/2005/8/layout/orgChart1"/>
    <dgm:cxn modelId="{543A6B2B-0CF8-4BCC-8765-46D6F28BD495}" type="presOf" srcId="{66FAAC1C-8DE0-4BB0-B073-DE535F02D073}" destId="{C4D3DFEE-D4EF-4F28-A893-AC33BAAD2DE6}" srcOrd="1" destOrd="0" presId="urn:microsoft.com/office/officeart/2005/8/layout/orgChart1"/>
    <dgm:cxn modelId="{C33327CF-7F1B-46AC-9D95-37DB4FD113ED}" srcId="{EEDB10F7-FE37-406E-BC86-4AE4FD58A7AD}" destId="{0D43B3E7-2CBB-4D3C-BE6E-2C3D8A3301FC}" srcOrd="0" destOrd="0" parTransId="{8B9E3A83-DB4C-4F18-A1B9-959A579F52A6}" sibTransId="{FC699055-439B-4AA2-9080-0BAD0428D29C}"/>
    <dgm:cxn modelId="{AC3ED7A9-06DC-4DF5-82DE-6869D13DE1F3}" type="presOf" srcId="{0D43B3E7-2CBB-4D3C-BE6E-2C3D8A3301FC}" destId="{7EBF8E1E-FC51-496C-8C59-39039B8A266B}" srcOrd="0" destOrd="0" presId="urn:microsoft.com/office/officeart/2005/8/layout/orgChart1"/>
    <dgm:cxn modelId="{97F15A84-A95E-4910-BEF7-C50A5DFC6D85}" type="presOf" srcId="{EEDB10F7-FE37-406E-BC86-4AE4FD58A7AD}" destId="{865D2BAB-6105-439F-93E5-3F6FF0F2949D}" srcOrd="0" destOrd="0" presId="urn:microsoft.com/office/officeart/2005/8/layout/orgChart1"/>
    <dgm:cxn modelId="{3D8D7700-41FF-41E9-B99C-3DC87C6CA6CF}" type="presOf" srcId="{F20DD395-1F8C-4BA7-9621-07D775C0FB64}" destId="{125C5DB2-0EC6-478C-9A05-14EF45E1E205}" srcOrd="0" destOrd="0" presId="urn:microsoft.com/office/officeart/2005/8/layout/orgChart1"/>
    <dgm:cxn modelId="{A8B3561F-1641-4FEE-AA20-AD7783CAB0C7}" type="presOf" srcId="{4EC145BD-BC7B-41A9-92CC-F15BEC658E01}" destId="{6489BDAE-8EA2-40B4-B90D-A3D7CAAE6C4B}" srcOrd="0" destOrd="0" presId="urn:microsoft.com/office/officeart/2005/8/layout/orgChart1"/>
    <dgm:cxn modelId="{327CD99B-DD7C-4A66-B0A5-CBA630C4EF25}" type="presOf" srcId="{0D43B3E7-2CBB-4D3C-BE6E-2C3D8A3301FC}" destId="{1EBE8581-57CC-4309-8150-E75943E96D22}" srcOrd="1" destOrd="0" presId="urn:microsoft.com/office/officeart/2005/8/layout/orgChart1"/>
    <dgm:cxn modelId="{F6AAF267-F71D-47C5-9358-6ED5D5C67036}" srcId="{0D43B3E7-2CBB-4D3C-BE6E-2C3D8A3301FC}" destId="{58C430D1-26CE-477A-8421-5B43E59364F7}" srcOrd="2" destOrd="0" parTransId="{F20DD395-1F8C-4BA7-9621-07D775C0FB64}" sibTransId="{6AAB1A72-9D43-4ED5-AE69-5A61ED6AE875}"/>
    <dgm:cxn modelId="{20EE46F1-2B00-4D9F-8B22-23C5CFC3F112}" srcId="{0D43B3E7-2CBB-4D3C-BE6E-2C3D8A3301FC}" destId="{FFF202CC-A4E1-4BB9-AB86-7283C37EAC2F}" srcOrd="1" destOrd="0" parTransId="{02106C37-06D0-4C78-8813-0709F3B85A5B}" sibTransId="{3358F632-5B9A-45EC-8091-DA32ED11FD91}"/>
    <dgm:cxn modelId="{4BB97604-C58B-49C6-A7D9-18D8093533D7}" type="presParOf" srcId="{865D2BAB-6105-439F-93E5-3F6FF0F2949D}" destId="{7DE3D9AE-8992-471D-8558-5BBAF4854ECC}" srcOrd="0" destOrd="0" presId="urn:microsoft.com/office/officeart/2005/8/layout/orgChart1"/>
    <dgm:cxn modelId="{CD1E7BAA-E30E-48C2-93C8-BE24CE754CB1}" type="presParOf" srcId="{7DE3D9AE-8992-471D-8558-5BBAF4854ECC}" destId="{A86DF023-7B30-43D4-8EAC-EC8B9A36376E}" srcOrd="0" destOrd="0" presId="urn:microsoft.com/office/officeart/2005/8/layout/orgChart1"/>
    <dgm:cxn modelId="{E0824F2A-1008-42D7-94FB-E02F1CC99F4C}" type="presParOf" srcId="{A86DF023-7B30-43D4-8EAC-EC8B9A36376E}" destId="{7EBF8E1E-FC51-496C-8C59-39039B8A266B}" srcOrd="0" destOrd="0" presId="urn:microsoft.com/office/officeart/2005/8/layout/orgChart1"/>
    <dgm:cxn modelId="{E353ACF7-BDA1-42FF-BE00-80C1F722EED4}" type="presParOf" srcId="{A86DF023-7B30-43D4-8EAC-EC8B9A36376E}" destId="{1EBE8581-57CC-4309-8150-E75943E96D22}" srcOrd="1" destOrd="0" presId="urn:microsoft.com/office/officeart/2005/8/layout/orgChart1"/>
    <dgm:cxn modelId="{55D36791-0749-4664-8927-1BDE2A996133}" type="presParOf" srcId="{7DE3D9AE-8992-471D-8558-5BBAF4854ECC}" destId="{562329C9-69B9-490B-8B36-E0827FB6F849}" srcOrd="1" destOrd="0" presId="urn:microsoft.com/office/officeart/2005/8/layout/orgChart1"/>
    <dgm:cxn modelId="{CCC1BA7A-797C-470F-B6CA-5E9938BF4785}" type="presParOf" srcId="{562329C9-69B9-490B-8B36-E0827FB6F849}" destId="{6489BDAE-8EA2-40B4-B90D-A3D7CAAE6C4B}" srcOrd="0" destOrd="0" presId="urn:microsoft.com/office/officeart/2005/8/layout/orgChart1"/>
    <dgm:cxn modelId="{2535E634-7349-4E5E-B162-456E3E569604}" type="presParOf" srcId="{562329C9-69B9-490B-8B36-E0827FB6F849}" destId="{AD59991B-32A3-4822-AC8D-19859DC1F980}" srcOrd="1" destOrd="0" presId="urn:microsoft.com/office/officeart/2005/8/layout/orgChart1"/>
    <dgm:cxn modelId="{6034E7F6-7766-4DD4-BCEF-AFAB2881A302}" type="presParOf" srcId="{AD59991B-32A3-4822-AC8D-19859DC1F980}" destId="{A7E9704B-B555-4773-898E-E99D0FFAC571}" srcOrd="0" destOrd="0" presId="urn:microsoft.com/office/officeart/2005/8/layout/orgChart1"/>
    <dgm:cxn modelId="{3B6BDB1C-68EE-444C-8461-EB54D70BD7C4}" type="presParOf" srcId="{A7E9704B-B555-4773-898E-E99D0FFAC571}" destId="{ACBA6C17-87EE-413B-B1A7-D8271905077C}" srcOrd="0" destOrd="0" presId="urn:microsoft.com/office/officeart/2005/8/layout/orgChart1"/>
    <dgm:cxn modelId="{A8FC317A-D007-4385-82F8-3763780A9219}" type="presParOf" srcId="{A7E9704B-B555-4773-898E-E99D0FFAC571}" destId="{C4D3DFEE-D4EF-4F28-A893-AC33BAAD2DE6}" srcOrd="1" destOrd="0" presId="urn:microsoft.com/office/officeart/2005/8/layout/orgChart1"/>
    <dgm:cxn modelId="{9CAC1244-17AB-4F5F-AC7C-5E59F3006819}" type="presParOf" srcId="{AD59991B-32A3-4822-AC8D-19859DC1F980}" destId="{384EB9EF-343A-4419-8F10-0CE0BD25B5FD}" srcOrd="1" destOrd="0" presId="urn:microsoft.com/office/officeart/2005/8/layout/orgChart1"/>
    <dgm:cxn modelId="{CF496920-F8CA-40E3-A852-2B8BE58A1FF2}" type="presParOf" srcId="{AD59991B-32A3-4822-AC8D-19859DC1F980}" destId="{4F7665C4-6606-4673-8E17-8B0436050835}" srcOrd="2" destOrd="0" presId="urn:microsoft.com/office/officeart/2005/8/layout/orgChart1"/>
    <dgm:cxn modelId="{9A3DCBCB-65DF-4A6C-BA50-E0D670712E00}" type="presParOf" srcId="{562329C9-69B9-490B-8B36-E0827FB6F849}" destId="{CBA909B9-0CD8-4DEF-801A-858FF22C5961}" srcOrd="2" destOrd="0" presId="urn:microsoft.com/office/officeart/2005/8/layout/orgChart1"/>
    <dgm:cxn modelId="{31EA6930-9341-49AC-A8C9-29D5C39D6E39}" type="presParOf" srcId="{562329C9-69B9-490B-8B36-E0827FB6F849}" destId="{3D3334FA-BC50-4143-9CF0-74AB7457B527}" srcOrd="3" destOrd="0" presId="urn:microsoft.com/office/officeart/2005/8/layout/orgChart1"/>
    <dgm:cxn modelId="{7B0354CA-1A9A-4324-B6E8-9ECECE100999}" type="presParOf" srcId="{3D3334FA-BC50-4143-9CF0-74AB7457B527}" destId="{AB145670-5983-4350-8342-D9C17D1007A1}" srcOrd="0" destOrd="0" presId="urn:microsoft.com/office/officeart/2005/8/layout/orgChart1"/>
    <dgm:cxn modelId="{E87B13D2-BFBD-4551-A9FD-6BCD953BA094}" type="presParOf" srcId="{AB145670-5983-4350-8342-D9C17D1007A1}" destId="{F68E046A-18B2-4F85-B3E2-C68E6050FA87}" srcOrd="0" destOrd="0" presId="urn:microsoft.com/office/officeart/2005/8/layout/orgChart1"/>
    <dgm:cxn modelId="{78D6C0D9-6620-4B4D-BFE8-071C95323FB1}" type="presParOf" srcId="{AB145670-5983-4350-8342-D9C17D1007A1}" destId="{E4DF2DB1-550F-440D-97D7-E6A3F9E67F90}" srcOrd="1" destOrd="0" presId="urn:microsoft.com/office/officeart/2005/8/layout/orgChart1"/>
    <dgm:cxn modelId="{EC60920E-3106-4AE7-B843-0CBFCD25774C}" type="presParOf" srcId="{3D3334FA-BC50-4143-9CF0-74AB7457B527}" destId="{4ABE337A-0D1A-4793-B237-D310E9F8EB88}" srcOrd="1" destOrd="0" presId="urn:microsoft.com/office/officeart/2005/8/layout/orgChart1"/>
    <dgm:cxn modelId="{8FB1966B-A398-4CB0-8783-469AA3D058E5}" type="presParOf" srcId="{3D3334FA-BC50-4143-9CF0-74AB7457B527}" destId="{BF7B4680-F5C5-49AE-8B8C-5B8F12A518B8}" srcOrd="2" destOrd="0" presId="urn:microsoft.com/office/officeart/2005/8/layout/orgChart1"/>
    <dgm:cxn modelId="{DA9AF818-BE5C-4AC4-90AA-AFE4FD442C25}" type="presParOf" srcId="{562329C9-69B9-490B-8B36-E0827FB6F849}" destId="{125C5DB2-0EC6-478C-9A05-14EF45E1E205}" srcOrd="4" destOrd="0" presId="urn:microsoft.com/office/officeart/2005/8/layout/orgChart1"/>
    <dgm:cxn modelId="{5D22D33C-989D-4D45-AF32-DAF4CB19D63A}" type="presParOf" srcId="{562329C9-69B9-490B-8B36-E0827FB6F849}" destId="{7AA5C04F-3F24-4A71-9AD1-E98AD57941F4}" srcOrd="5" destOrd="0" presId="urn:microsoft.com/office/officeart/2005/8/layout/orgChart1"/>
    <dgm:cxn modelId="{DB7ED84F-DD08-41E5-8D44-093369D512FB}" type="presParOf" srcId="{7AA5C04F-3F24-4A71-9AD1-E98AD57941F4}" destId="{C6F8ECD1-0990-4794-94A9-87823B304D92}" srcOrd="0" destOrd="0" presId="urn:microsoft.com/office/officeart/2005/8/layout/orgChart1"/>
    <dgm:cxn modelId="{E20A0DDA-D08C-4AD7-8C2D-D05C1DA41E0F}" type="presParOf" srcId="{C6F8ECD1-0990-4794-94A9-87823B304D92}" destId="{72CBAFD2-AF50-4828-B71C-7CEEBEB06E00}" srcOrd="0" destOrd="0" presId="urn:microsoft.com/office/officeart/2005/8/layout/orgChart1"/>
    <dgm:cxn modelId="{EAA43471-1EF2-45F2-B1BB-F35574ADB2A2}" type="presParOf" srcId="{C6F8ECD1-0990-4794-94A9-87823B304D92}" destId="{12F586DF-C1CA-4F03-9950-504AAC0D6146}" srcOrd="1" destOrd="0" presId="urn:microsoft.com/office/officeart/2005/8/layout/orgChart1"/>
    <dgm:cxn modelId="{015A406B-F280-4EA4-95DD-E01027858701}" type="presParOf" srcId="{7AA5C04F-3F24-4A71-9AD1-E98AD57941F4}" destId="{1FBECF90-E9A6-496E-9312-4F3AA148ADB1}" srcOrd="1" destOrd="0" presId="urn:microsoft.com/office/officeart/2005/8/layout/orgChart1"/>
    <dgm:cxn modelId="{9ABD1B52-CC23-4643-8E98-5E0D70D62FAF}" type="presParOf" srcId="{7AA5C04F-3F24-4A71-9AD1-E98AD57941F4}" destId="{C7A43F82-8A79-410D-B2DB-7B548380E4D4}" srcOrd="2" destOrd="0" presId="urn:microsoft.com/office/officeart/2005/8/layout/orgChart1"/>
    <dgm:cxn modelId="{24F1C27E-149B-4B87-A72A-9CEB8D762CE8}" type="presParOf" srcId="{7DE3D9AE-8992-471D-8558-5BBAF4854ECC}" destId="{15C9B509-D0C8-4F46-97DA-90060F9EDC6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5C5DB2-0EC6-478C-9A05-14EF45E1E205}">
      <dsp:nvSpPr>
        <dsp:cNvPr id="0" name=""/>
        <dsp:cNvSpPr/>
      </dsp:nvSpPr>
      <dsp:spPr>
        <a:xfrm>
          <a:off x="3780420" y="981955"/>
          <a:ext cx="2375937" cy="412352"/>
        </a:xfrm>
        <a:custGeom>
          <a:avLst/>
          <a:gdLst/>
          <a:ahLst/>
          <a:cxnLst/>
          <a:rect l="0" t="0" r="0" b="0"/>
          <a:pathLst>
            <a:path>
              <a:moveTo>
                <a:pt x="0" y="0"/>
              </a:moveTo>
              <a:lnTo>
                <a:pt x="0" y="206176"/>
              </a:lnTo>
              <a:lnTo>
                <a:pt x="2375937" y="206176"/>
              </a:lnTo>
              <a:lnTo>
                <a:pt x="2375937" y="41235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BA909B9-0CD8-4DEF-801A-858FF22C5961}">
      <dsp:nvSpPr>
        <dsp:cNvPr id="0" name=""/>
        <dsp:cNvSpPr/>
      </dsp:nvSpPr>
      <dsp:spPr>
        <a:xfrm>
          <a:off x="3734700" y="981955"/>
          <a:ext cx="91440" cy="412352"/>
        </a:xfrm>
        <a:custGeom>
          <a:avLst/>
          <a:gdLst/>
          <a:ahLst/>
          <a:cxnLst/>
          <a:rect l="0" t="0" r="0" b="0"/>
          <a:pathLst>
            <a:path>
              <a:moveTo>
                <a:pt x="45720" y="0"/>
              </a:moveTo>
              <a:lnTo>
                <a:pt x="45720" y="41235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489BDAE-8EA2-40B4-B90D-A3D7CAAE6C4B}">
      <dsp:nvSpPr>
        <dsp:cNvPr id="0" name=""/>
        <dsp:cNvSpPr/>
      </dsp:nvSpPr>
      <dsp:spPr>
        <a:xfrm>
          <a:off x="1404482" y="981955"/>
          <a:ext cx="2375937" cy="412352"/>
        </a:xfrm>
        <a:custGeom>
          <a:avLst/>
          <a:gdLst/>
          <a:ahLst/>
          <a:cxnLst/>
          <a:rect l="0" t="0" r="0" b="0"/>
          <a:pathLst>
            <a:path>
              <a:moveTo>
                <a:pt x="2375937" y="0"/>
              </a:moveTo>
              <a:lnTo>
                <a:pt x="2375937" y="206176"/>
              </a:lnTo>
              <a:lnTo>
                <a:pt x="0" y="206176"/>
              </a:lnTo>
              <a:lnTo>
                <a:pt x="0" y="41235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EBF8E1E-FC51-496C-8C59-39039B8A266B}">
      <dsp:nvSpPr>
        <dsp:cNvPr id="0" name=""/>
        <dsp:cNvSpPr/>
      </dsp:nvSpPr>
      <dsp:spPr>
        <a:xfrm>
          <a:off x="2798627" y="163"/>
          <a:ext cx="1963584" cy="9817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l-GR" sz="1300" kern="1200" dirty="0" smtClean="0"/>
            <a:t>Τρόποι που η βαρύτητα επηρεάζει την καθημερινότητα.</a:t>
          </a:r>
          <a:endParaRPr lang="el-GR" sz="1300" kern="1200" dirty="0"/>
        </a:p>
      </dsp:txBody>
      <dsp:txXfrm>
        <a:off x="2798627" y="163"/>
        <a:ext cx="1963584" cy="981792"/>
      </dsp:txXfrm>
    </dsp:sp>
    <dsp:sp modelId="{ACBA6C17-87EE-413B-B1A7-D8271905077C}">
      <dsp:nvSpPr>
        <dsp:cNvPr id="0" name=""/>
        <dsp:cNvSpPr/>
      </dsp:nvSpPr>
      <dsp:spPr>
        <a:xfrm>
          <a:off x="422689" y="1394308"/>
          <a:ext cx="1963584" cy="9817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l-GR" sz="1300" kern="1200" dirty="0" smtClean="0"/>
            <a:t>Χάρη στη βαρύτητα μπορούμε να περπατάμε στη ΓΗ.</a:t>
          </a:r>
          <a:endParaRPr lang="el-GR" sz="1300" kern="1200" dirty="0"/>
        </a:p>
      </dsp:txBody>
      <dsp:txXfrm>
        <a:off x="422689" y="1394308"/>
        <a:ext cx="1963584" cy="981792"/>
      </dsp:txXfrm>
    </dsp:sp>
    <dsp:sp modelId="{F68E046A-18B2-4F85-B3E2-C68E6050FA87}">
      <dsp:nvSpPr>
        <dsp:cNvPr id="0" name=""/>
        <dsp:cNvSpPr/>
      </dsp:nvSpPr>
      <dsp:spPr>
        <a:xfrm>
          <a:off x="2798627" y="1394308"/>
          <a:ext cx="1963584" cy="9817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l-GR" sz="1300" kern="1200" dirty="0" smtClean="0"/>
            <a:t>Η λειτουργία των σύγχρονων μηχανών στηρίζεται στην βαρύτητα.</a:t>
          </a:r>
          <a:endParaRPr lang="el-GR" sz="1300" kern="1200" dirty="0"/>
        </a:p>
      </dsp:txBody>
      <dsp:txXfrm>
        <a:off x="2798627" y="1394308"/>
        <a:ext cx="1963584" cy="981792"/>
      </dsp:txXfrm>
    </dsp:sp>
    <dsp:sp modelId="{72CBAFD2-AF50-4828-B71C-7CEEBEB06E00}">
      <dsp:nvSpPr>
        <dsp:cNvPr id="0" name=""/>
        <dsp:cNvSpPr/>
      </dsp:nvSpPr>
      <dsp:spPr>
        <a:xfrm>
          <a:off x="5174565" y="1394308"/>
          <a:ext cx="1963584" cy="9817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l-GR" sz="1300" kern="1200" dirty="0" smtClean="0"/>
            <a:t>Η βαρύτητα επηρεάζει ακόμα και την πίεση που ασκείται στους μετωπικούς βρεγματικούς λοβούς του εγκεφάλου.</a:t>
          </a:r>
          <a:endParaRPr lang="el-GR" sz="1300" kern="1200" dirty="0"/>
        </a:p>
      </dsp:txBody>
      <dsp:txXfrm>
        <a:off x="5174565" y="1394308"/>
        <a:ext cx="1963584" cy="98179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0564D3-AC91-45EC-AF69-C71E346D224E}"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E586E-BDD9-411B-9A3E-70BDC4F6768B}" type="slidenum">
              <a:rPr lang="el-GR" smtClean="0"/>
              <a:t>‹#›</a:t>
            </a:fld>
            <a:endParaRPr lang="el-GR"/>
          </a:p>
        </p:txBody>
      </p:sp>
    </p:spTree>
    <p:extLst>
      <p:ext uri="{BB962C8B-B14F-4D97-AF65-F5344CB8AC3E}">
        <p14:creationId xmlns:p14="http://schemas.microsoft.com/office/powerpoint/2010/main" val="3040928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a:xfrm>
            <a:off x="457200" y="6356350"/>
            <a:ext cx="2133600" cy="365125"/>
          </a:xfrm>
          <a:prstGeom prst="rect">
            <a:avLst/>
          </a:prstGeom>
        </p:spPr>
        <p:txBody>
          <a:bodyPr/>
          <a:lstStyle/>
          <a:p>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1062752600"/>
      </p:ext>
    </p:extLst>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a:xfrm>
            <a:off x="457200" y="6356350"/>
            <a:ext cx="2133600" cy="365125"/>
          </a:xfrm>
          <a:prstGeom prst="rect">
            <a:avLst/>
          </a:prstGeom>
        </p:spPr>
        <p:txBody>
          <a:bodyPr/>
          <a:lstStyle/>
          <a:p>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3337857847"/>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a:xfrm>
            <a:off x="457200" y="6356350"/>
            <a:ext cx="2133600" cy="365125"/>
          </a:xfrm>
          <a:prstGeom prst="rect">
            <a:avLst/>
          </a:prstGeom>
        </p:spPr>
        <p:txBody>
          <a:bodyPr/>
          <a:lstStyle/>
          <a:p>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1679281204"/>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a:xfrm>
            <a:off x="457200" y="6356350"/>
            <a:ext cx="2133600" cy="365125"/>
          </a:xfrm>
          <a:prstGeom prst="rect">
            <a:avLst/>
          </a:prstGeom>
        </p:spPr>
        <p:txBody>
          <a:bodyPr/>
          <a:lstStyle/>
          <a:p>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991716702"/>
      </p:ext>
    </p:extLst>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a:xfrm>
            <a:off x="457200" y="6356350"/>
            <a:ext cx="2133600" cy="365125"/>
          </a:xfrm>
          <a:prstGeom prst="rect">
            <a:avLst/>
          </a:prstGeom>
        </p:spPr>
        <p:txBody>
          <a:bodyPr/>
          <a:lstStyle/>
          <a:p>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1295887469"/>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a:xfrm>
            <a:off x="457200" y="6356350"/>
            <a:ext cx="2133600" cy="365125"/>
          </a:xfrm>
          <a:prstGeom prst="rect">
            <a:avLst/>
          </a:prstGeom>
        </p:spPr>
        <p:txBody>
          <a:bodyPr/>
          <a:lstStyle/>
          <a:p>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1052754667"/>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a:xfrm>
            <a:off x="457200" y="6356350"/>
            <a:ext cx="2133600" cy="365125"/>
          </a:xfrm>
          <a:prstGeom prst="rect">
            <a:avLst/>
          </a:prstGeom>
        </p:spPr>
        <p:txBody>
          <a:bodyPr/>
          <a:lstStyle/>
          <a:p>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28626316"/>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a:xfrm>
            <a:off x="457200" y="6356350"/>
            <a:ext cx="2133600" cy="365125"/>
          </a:xfrm>
          <a:prstGeom prst="rect">
            <a:avLst/>
          </a:prstGeom>
        </p:spPr>
        <p:txBody>
          <a:bodyPr/>
          <a:lstStyle/>
          <a:p>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2197420671"/>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a:xfrm>
            <a:off x="457200" y="6356350"/>
            <a:ext cx="2133600" cy="365125"/>
          </a:xfrm>
          <a:prstGeom prst="rect">
            <a:avLst/>
          </a:prstGeom>
        </p:spPr>
        <p:txBody>
          <a:bodyPr/>
          <a:lstStyle/>
          <a:p>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327842062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a:xfrm>
            <a:off x="457200" y="6356350"/>
            <a:ext cx="2133600" cy="365125"/>
          </a:xfrm>
          <a:prstGeom prst="rect">
            <a:avLst/>
          </a:prstGeom>
        </p:spPr>
        <p:txBody>
          <a:bodyPr/>
          <a:lstStyle/>
          <a:p>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3121073265"/>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a:xfrm>
            <a:off x="457200" y="6356350"/>
            <a:ext cx="2133600" cy="365125"/>
          </a:xfrm>
          <a:prstGeom prst="rect">
            <a:avLst/>
          </a:prstGeom>
        </p:spPr>
        <p:txBody>
          <a:bodyPr/>
          <a:lstStyle/>
          <a:p>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560ECB4A-5013-458E-A42E-9B27FF2C72E0}" type="slidenum">
              <a:rPr lang="el-GR" smtClean="0"/>
              <a:t>‹#›</a:t>
            </a:fld>
            <a:endParaRPr lang="el-GR"/>
          </a:p>
        </p:txBody>
      </p:sp>
    </p:spTree>
    <p:extLst>
      <p:ext uri="{BB962C8B-B14F-4D97-AF65-F5344CB8AC3E}">
        <p14:creationId xmlns:p14="http://schemas.microsoft.com/office/powerpoint/2010/main" val="3378976497"/>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1456607" y="0"/>
            <a:ext cx="7687393" cy="971690"/>
          </a:xfrm>
          <a:prstGeom prst="rect">
            <a:avLst/>
          </a:prstGeom>
          <a:solidFill>
            <a:schemeClr val="tx1"/>
          </a:solidFill>
        </p:spPr>
        <p:txBody>
          <a:bodyPr vert="horz" lIns="91440" tIns="45720" rIns="91440" bIns="45720" rtlCol="0" anchor="ctr">
            <a:normAutofit/>
          </a:bodyPr>
          <a:lstStyle/>
          <a:p>
            <a:r>
              <a:rPr lang="el-GR" dirty="0" smtClean="0"/>
              <a:t>  ΒΑΡΥΤΗΤΑ</a:t>
            </a:r>
            <a:endParaRPr lang="el-GR" dirty="0"/>
          </a:p>
        </p:txBody>
      </p:sp>
      <p:sp>
        <p:nvSpPr>
          <p:cNvPr id="3" name="Θέση κειμένου 2"/>
          <p:cNvSpPr>
            <a:spLocks noGrp="1"/>
          </p:cNvSpPr>
          <p:nvPr>
            <p:ph type="body" idx="1"/>
          </p:nvPr>
        </p:nvSpPr>
        <p:spPr>
          <a:xfrm>
            <a:off x="1619672" y="2636912"/>
            <a:ext cx="6275040" cy="1612776"/>
          </a:xfrm>
          <a:prstGeom prst="rect">
            <a:avLst/>
          </a:prstGeom>
        </p:spPr>
        <p:txBody>
          <a:bodyPr vert="horz" lIns="91440" tIns="45720" rIns="91440" bIns="45720" rtlCol="0">
            <a:normAutofit/>
          </a:bodyPr>
          <a:lstStyle/>
          <a:p>
            <a:pPr lvl="0"/>
            <a:r>
              <a:rPr lang="el-GR" dirty="0" smtClean="0"/>
              <a:t>Κυρκοπούλου Ελευθερία</a:t>
            </a:r>
          </a:p>
        </p:txBody>
      </p:sp>
      <p:sp>
        <p:nvSpPr>
          <p:cNvPr id="5" name="Θέση υποσέλιδου 4"/>
          <p:cNvSpPr>
            <a:spLocks noGrp="1"/>
          </p:cNvSpPr>
          <p:nvPr>
            <p:ph type="ftr" sz="quarter" idx="3"/>
          </p:nvPr>
        </p:nvSpPr>
        <p:spPr>
          <a:xfrm>
            <a:off x="1115616" y="6492875"/>
            <a:ext cx="144015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Η βαρύτητα</a:t>
            </a:r>
            <a:endParaRPr lang="el-GR"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l-GR" dirty="0" smtClean="0"/>
              <a:t>1</a:t>
            </a:r>
            <a:endParaRPr lang="el-GR" dirty="0"/>
          </a:p>
        </p:txBody>
      </p:sp>
      <p:pic>
        <p:nvPicPr>
          <p:cNvPr id="9" name="Εικόνα 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 y="5677493"/>
            <a:ext cx="971599" cy="1181275"/>
          </a:xfrm>
          <a:prstGeom prst="rect">
            <a:avLst/>
          </a:prstGeom>
        </p:spPr>
      </p:pic>
      <p:pic>
        <p:nvPicPr>
          <p:cNvPr id="10" name="Εικόνα 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68" y="0"/>
            <a:ext cx="1456038" cy="1456038"/>
          </a:xfrm>
          <a:prstGeom prst="rect">
            <a:avLst/>
          </a:prstGeom>
          <a:ln>
            <a:noFill/>
          </a:ln>
          <a:effectLst>
            <a:softEdge rad="112500"/>
          </a:effectLst>
        </p:spPr>
      </p:pic>
      <p:sp>
        <p:nvSpPr>
          <p:cNvPr id="11" name="TextBox 10"/>
          <p:cNvSpPr txBox="1"/>
          <p:nvPr userDrawn="1"/>
        </p:nvSpPr>
        <p:spPr>
          <a:xfrm>
            <a:off x="1456606" y="980728"/>
            <a:ext cx="3798412" cy="307777"/>
          </a:xfrm>
          <a:prstGeom prst="rect">
            <a:avLst/>
          </a:prstGeom>
          <a:noFill/>
        </p:spPr>
        <p:txBody>
          <a:bodyPr wrap="none" rtlCol="0">
            <a:spAutoFit/>
          </a:bodyPr>
          <a:lstStyle/>
          <a:p>
            <a:r>
              <a:rPr lang="el-GR" sz="1400" dirty="0" smtClean="0"/>
              <a:t>ΠΑΙΔΑΓΩΓΙΚΟ</a:t>
            </a:r>
            <a:r>
              <a:rPr lang="el-GR" sz="1400" baseline="0" dirty="0" smtClean="0"/>
              <a:t> ΤΜΗΜΑ ΔΗΜΟΤΙΚΗΣ ΕΚΠΑΙΔΕΥΣΗΣ</a:t>
            </a:r>
            <a:endParaRPr lang="el-GR" sz="1400" dirty="0"/>
          </a:p>
        </p:txBody>
      </p:sp>
    </p:spTree>
    <p:extLst>
      <p:ext uri="{BB962C8B-B14F-4D97-AF65-F5344CB8AC3E}">
        <p14:creationId xmlns:p14="http://schemas.microsoft.com/office/powerpoint/2010/main" val="23214603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baseline="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a:xfrm>
            <a:off x="1951925" y="3861048"/>
            <a:ext cx="5360640" cy="622920"/>
          </a:xfrm>
        </p:spPr>
        <p:txBody>
          <a:bodyPr>
            <a:normAutofit fontScale="62500" lnSpcReduction="20000"/>
          </a:bodyPr>
          <a:lstStyle/>
          <a:p>
            <a:r>
              <a:rPr lang="el-GR" sz="2800" dirty="0" smtClean="0"/>
              <a:t>Κυρκοπούλου Ελευθερία</a:t>
            </a:r>
            <a:endParaRPr lang="en-US" sz="2800" dirty="0" smtClean="0"/>
          </a:p>
          <a:p>
            <a:r>
              <a:rPr lang="el-GR" sz="2800" dirty="0" smtClean="0"/>
              <a:t>ΑΕΜ: 4463</a:t>
            </a:r>
          </a:p>
          <a:p>
            <a:endParaRPr lang="el-GR" sz="2800"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368152" cy="1368152"/>
          </a:xfrm>
          <a:prstGeom prst="rect">
            <a:avLst/>
          </a:prstGeom>
        </p:spPr>
      </p:pic>
      <p:sp>
        <p:nvSpPr>
          <p:cNvPr id="5" name="Τίτλος 4"/>
          <p:cNvSpPr>
            <a:spLocks noGrp="1"/>
          </p:cNvSpPr>
          <p:nvPr>
            <p:ph type="ctrTitle"/>
          </p:nvPr>
        </p:nvSpPr>
        <p:spPr>
          <a:solidFill>
            <a:schemeClr val="tx1"/>
          </a:solidFill>
        </p:spPr>
        <p:txBody>
          <a:bodyPr/>
          <a:lstStyle/>
          <a:p>
            <a:r>
              <a:rPr lang="el-GR" dirty="0" smtClean="0">
                <a:solidFill>
                  <a:schemeClr val="bg1"/>
                </a:solidFill>
              </a:rPr>
              <a:t>ΒΑΡΥΤΗΤΑ (ΧΡΟΝΟΣ)</a:t>
            </a:r>
            <a:endParaRPr lang="el-GR" dirty="0">
              <a:solidFill>
                <a:schemeClr val="bg1"/>
              </a:solidFill>
            </a:endParaRPr>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301208"/>
            <a:ext cx="1280461" cy="1556792"/>
          </a:xfrm>
          <a:prstGeom prst="rect">
            <a:avLst/>
          </a:prstGeom>
        </p:spPr>
      </p:pic>
      <p:sp>
        <p:nvSpPr>
          <p:cNvPr id="9" name="Θέση υποσέλιδου 8"/>
          <p:cNvSpPr>
            <a:spLocks noGrp="1"/>
          </p:cNvSpPr>
          <p:nvPr>
            <p:ph type="ftr" sz="quarter" idx="11"/>
          </p:nvPr>
        </p:nvSpPr>
        <p:spPr>
          <a:xfrm>
            <a:off x="1292290" y="6518778"/>
            <a:ext cx="1440159" cy="365125"/>
          </a:xfrm>
        </p:spPr>
        <p:txBody>
          <a:bodyPr/>
          <a:lstStyle/>
          <a:p>
            <a:r>
              <a:rPr lang="el-GR" dirty="0" smtClean="0"/>
              <a:t>Η βαρύτητα</a:t>
            </a:r>
            <a:endParaRPr lang="el-GR" dirty="0"/>
          </a:p>
        </p:txBody>
      </p:sp>
      <p:sp>
        <p:nvSpPr>
          <p:cNvPr id="10" name="Θέση αριθμού διαφάνειας 9"/>
          <p:cNvSpPr>
            <a:spLocks noGrp="1"/>
          </p:cNvSpPr>
          <p:nvPr>
            <p:ph type="sldNum" sz="quarter" idx="12"/>
          </p:nvPr>
        </p:nvSpPr>
        <p:spPr/>
        <p:txBody>
          <a:bodyPr/>
          <a:lstStyle/>
          <a:p>
            <a:fld id="{560ECB4A-5013-458E-A42E-9B27FF2C72E0}" type="slidenum">
              <a:rPr lang="el-GR" smtClean="0"/>
              <a:t>1</a:t>
            </a:fld>
            <a:endParaRPr lang="el-GR"/>
          </a:p>
        </p:txBody>
      </p:sp>
    </p:spTree>
    <p:extLst>
      <p:ext uri="{BB962C8B-B14F-4D97-AF65-F5344CB8AC3E}">
        <p14:creationId xmlns:p14="http://schemas.microsoft.com/office/powerpoint/2010/main" val="818207979"/>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Βαρύτητα</a:t>
            </a:r>
            <a:endParaRPr lang="el-GR" dirty="0"/>
          </a:p>
        </p:txBody>
      </p:sp>
      <p:sp>
        <p:nvSpPr>
          <p:cNvPr id="3" name="Θέση περιεχομένου 2"/>
          <p:cNvSpPr>
            <a:spLocks noGrp="1"/>
          </p:cNvSpPr>
          <p:nvPr>
            <p:ph idx="1"/>
          </p:nvPr>
        </p:nvSpPr>
        <p:spPr/>
        <p:txBody>
          <a:bodyPr>
            <a:normAutofit fontScale="25000" lnSpcReduction="20000"/>
          </a:bodyPr>
          <a:lstStyle/>
          <a:p>
            <a:r>
              <a:rPr lang="el-GR" sz="12800" dirty="0" smtClean="0"/>
              <a:t>Τι είναι η βαρύτητα;</a:t>
            </a:r>
          </a:p>
          <a:p>
            <a:pPr marL="0" indent="0">
              <a:buNone/>
            </a:pPr>
            <a:r>
              <a:rPr lang="el-GR" sz="8000" dirty="0" smtClean="0"/>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l-GR" sz="8000"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60ECB4A-5013-458E-A42E-9B27FF2C72E0}" type="slidenum">
              <a:rPr lang="el-GR" smtClean="0"/>
              <a:t>2</a:t>
            </a:fld>
            <a:endParaRPr lang="el-GR"/>
          </a:p>
        </p:txBody>
      </p:sp>
    </p:spTree>
    <p:extLst>
      <p:ext uri="{BB962C8B-B14F-4D97-AF65-F5344CB8AC3E}">
        <p14:creationId xmlns:p14="http://schemas.microsoft.com/office/powerpoint/2010/main" val="198726160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Ποιός ανακάλυψε την βαρύτητα</a:t>
            </a:r>
            <a:endParaRPr lang="el-GR" dirty="0"/>
          </a:p>
        </p:txBody>
      </p:sp>
      <p:sp>
        <p:nvSpPr>
          <p:cNvPr id="3" name="Θέση περιεχομένου 2"/>
          <p:cNvSpPr>
            <a:spLocks noGrp="1"/>
          </p:cNvSpPr>
          <p:nvPr>
            <p:ph idx="1"/>
          </p:nvPr>
        </p:nvSpPr>
        <p:spPr/>
        <p:txBody>
          <a:bodyPr>
            <a:noAutofit/>
          </a:bodyPr>
          <a:lstStyle/>
          <a:p>
            <a:r>
              <a:rPr lang="el-GR" sz="2000" dirty="0"/>
              <a:t>Τ</a:t>
            </a:r>
            <a:r>
              <a:rPr lang="el-GR" sz="2000" dirty="0" smtClean="0"/>
              <a:t>ο 1687 ο Άγγλος μαθηματικός Σερ Ισαάκ Νεύτων (Sir Isaac Newton) δημοσίευσε το διάσημο έργο του "Principia", στο οποίο και διατυπώθηκε το πρώτο αξίωμα για την βαρύτητα, το οποίο είχε παγκόσμια ισχύ γραμμένο στη λατινική γλώσσα.</a:t>
            </a:r>
            <a:endParaRPr lang="el-GR" sz="2000"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60ECB4A-5013-458E-A42E-9B27FF2C72E0}" type="slidenum">
              <a:rPr lang="el-GR" smtClean="0"/>
              <a:t>3</a:t>
            </a:fld>
            <a:endParaRPr lang="el-GR"/>
          </a:p>
        </p:txBody>
      </p:sp>
    </p:spTree>
    <p:extLst>
      <p:ext uri="{BB962C8B-B14F-4D97-AF65-F5344CB8AC3E}">
        <p14:creationId xmlns:p14="http://schemas.microsoft.com/office/powerpoint/2010/main" val="220878239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Πως μας επηρεάζει η βαρύτητα</a:t>
            </a:r>
            <a:endParaRPr lang="el-GR" dirty="0"/>
          </a:p>
        </p:txBody>
      </p:sp>
      <p:graphicFrame>
        <p:nvGraphicFramePr>
          <p:cNvPr id="10" name="Θέση περιεχομένου 9"/>
          <p:cNvGraphicFramePr>
            <a:graphicFrameLocks noGrp="1"/>
          </p:cNvGraphicFramePr>
          <p:nvPr>
            <p:ph idx="1"/>
            <p:extLst>
              <p:ext uri="{D42A27DB-BD31-4B8C-83A1-F6EECF244321}">
                <p14:modId xmlns:p14="http://schemas.microsoft.com/office/powerpoint/2010/main" val="3433202877"/>
              </p:ext>
            </p:extLst>
          </p:nvPr>
        </p:nvGraphicFramePr>
        <p:xfrm>
          <a:off x="827584" y="2204864"/>
          <a:ext cx="7560840" cy="2376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60ECB4A-5013-458E-A42E-9B27FF2C72E0}" type="slidenum">
              <a:rPr lang="el-GR" smtClean="0"/>
              <a:t>4</a:t>
            </a:fld>
            <a:endParaRPr lang="el-GR"/>
          </a:p>
        </p:txBody>
      </p:sp>
    </p:spTree>
    <p:extLst>
      <p:ext uri="{BB962C8B-B14F-4D97-AF65-F5344CB8AC3E}">
        <p14:creationId xmlns:p14="http://schemas.microsoft.com/office/powerpoint/2010/main" val="2931162897"/>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 στη σελήνη</a:t>
            </a:r>
            <a:endParaRPr lang="el-GR" dirty="0"/>
          </a:p>
        </p:txBody>
      </p:sp>
      <p:sp>
        <p:nvSpPr>
          <p:cNvPr id="3" name="Θέση περιεχομένου 2"/>
          <p:cNvSpPr>
            <a:spLocks noGrp="1"/>
          </p:cNvSpPr>
          <p:nvPr>
            <p:ph idx="1"/>
          </p:nvPr>
        </p:nvSpPr>
        <p:spPr/>
        <p:txBody>
          <a:bodyPr>
            <a:normAutofit/>
          </a:bodyPr>
          <a:lstStyle/>
          <a:p>
            <a:r>
              <a:rPr lang="el-GR" sz="2000" dirty="0" smtClean="0"/>
              <a:t>Η Σελήνη είναι ο μοναδικός φυσικός δορυφόρος της Γης</a:t>
            </a:r>
            <a:r>
              <a:rPr lang="en-US" sz="2000" dirty="0" smtClean="0"/>
              <a:t>. </a:t>
            </a:r>
            <a:r>
              <a:rPr lang="el-GR" sz="2000" dirty="0" smtClean="0"/>
              <a:t>Η ένταση της βαρύτητας στην επιφάνεια της σελήνης είναι το 1/6 της βαρύτητας της Γης. Δηλαδή αν στη γη ζυγίζετε 70kg στη σελήνη θα ζυγίζατε 12,5</a:t>
            </a:r>
            <a:r>
              <a:rPr lang="en-US" sz="2000" dirty="0" smtClean="0"/>
              <a:t>kg</a:t>
            </a:r>
            <a:r>
              <a:rPr lang="el-GR" sz="2000" dirty="0" smtClean="0"/>
              <a:t> !</a:t>
            </a:r>
            <a:endParaRPr lang="el-GR" sz="2000"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60ECB4A-5013-458E-A42E-9B27FF2C72E0}" type="slidenum">
              <a:rPr lang="el-GR" smtClean="0"/>
              <a:t>5</a:t>
            </a:fld>
            <a:endParaRPr lang="el-GR"/>
          </a:p>
        </p:txBody>
      </p:sp>
    </p:spTree>
    <p:extLst>
      <p:ext uri="{BB962C8B-B14F-4D97-AF65-F5344CB8AC3E}">
        <p14:creationId xmlns:p14="http://schemas.microsoft.com/office/powerpoint/2010/main" val="2235577456"/>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Επίλογος</a:t>
            </a:r>
            <a:endParaRPr lang="el-GR" dirty="0"/>
          </a:p>
        </p:txBody>
      </p:sp>
      <p:sp>
        <p:nvSpPr>
          <p:cNvPr id="3" name="Θέση περιεχομένου 2"/>
          <p:cNvSpPr>
            <a:spLocks noGrp="1"/>
          </p:cNvSpPr>
          <p:nvPr>
            <p:ph idx="1"/>
          </p:nvPr>
        </p:nvSpPr>
        <p:spPr/>
        <p:txBody>
          <a:bodyPr/>
          <a:lstStyle/>
          <a:p>
            <a:r>
              <a:rPr lang="el-GR" dirty="0" smtClean="0"/>
              <a:t>Σας ευχαριστώ για την προσοχή σας!</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60ECB4A-5013-458E-A42E-9B27FF2C72E0}" type="slidenum">
              <a:rPr lang="el-GR" smtClean="0"/>
              <a:t>6</a:t>
            </a:fld>
            <a:endParaRPr lang="el-GR"/>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3848" y="3339285"/>
            <a:ext cx="3242691" cy="2160442"/>
          </a:xfrm>
          <a:prstGeom prst="rect">
            <a:avLst/>
          </a:prstGeom>
          <a:ln>
            <a:noFill/>
          </a:ln>
          <a:effectLst>
            <a:softEdge rad="112500"/>
          </a:effectLst>
        </p:spPr>
      </p:pic>
    </p:spTree>
    <p:extLst>
      <p:ext uri="{BB962C8B-B14F-4D97-AF65-F5344CB8AC3E}">
        <p14:creationId xmlns:p14="http://schemas.microsoft.com/office/powerpoint/2010/main" val="1995963503"/>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258</Words>
  <Application>Microsoft Office PowerPoint</Application>
  <PresentationFormat>Προβολή στην οθόνη (4:3)</PresentationFormat>
  <Paragraphs>29</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 (ΧΡΟΝΟΣ)</vt:lpstr>
      <vt:lpstr>Βαρύτητα</vt:lpstr>
      <vt:lpstr>Ποιός ανακάλυψε την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dc:title>
  <dc:creator>User</dc:creator>
  <cp:lastModifiedBy>User</cp:lastModifiedBy>
  <cp:revision>15</cp:revision>
  <dcterms:created xsi:type="dcterms:W3CDTF">2018-04-23T12:19:59Z</dcterms:created>
  <dcterms:modified xsi:type="dcterms:W3CDTF">2018-04-23T14:00:30Z</dcterms:modified>
</cp:coreProperties>
</file>